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Proxima Nova"/>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regular.fntdata"/><Relationship Id="rId50" Type="http://schemas.openxmlformats.org/officeDocument/2006/relationships/slide" Target="slides/slide45.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da46c29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da46c29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8c79e0e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8c79e0e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8cb1d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8cb1d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91d48ac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91d48ac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91d48ac2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91d48ac2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cab5388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5cab5388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5cc2ce5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5cc2ce5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5d14eea6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5d14eea6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947359e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947359e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93fe7c7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93fe7c7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20.jpg"/><Relationship Id="rId5" Type="http://schemas.openxmlformats.org/officeDocument/2006/relationships/image" Target="../media/image9.jpg"/><Relationship Id="rId6" Type="http://schemas.openxmlformats.org/officeDocument/2006/relationships/image" Target="../media/image26.jpg"/><Relationship Id="rId7"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1.gif"/><Relationship Id="rId4" Type="http://schemas.openxmlformats.org/officeDocument/2006/relationships/image" Target="../media/image32.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27.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40.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59.png"/><Relationship Id="rId5"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lifan-yuan/CRAFT" TargetMode="External"/><Relationship Id="rId4" Type="http://schemas.openxmlformats.org/officeDocument/2006/relationships/image" Target="../media/image61.png"/><Relationship Id="rId5"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3.gif"/><Relationship Id="rId4" Type="http://schemas.openxmlformats.org/officeDocument/2006/relationships/image" Target="../media/image58.png"/><Relationship Id="rId5"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73.png"/><Relationship Id="rId7" Type="http://schemas.openxmlformats.org/officeDocument/2006/relationships/image" Target="../media/image63.png"/><Relationship Id="rId8"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7.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9.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9.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1.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6.png"/><Relationship Id="rId4" Type="http://schemas.openxmlformats.org/officeDocument/2006/relationships/image" Target="../media/image7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20" name="Google Shape;120;p22"/>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 </a:t>
            </a:r>
            <a:r>
              <a:rPr lang="ja" sz="1469" u="sng"/>
              <a:t>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26" name="Google Shape;126;p23"/>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27" name="Google Shape;127;p23"/>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28" name="Google Shape;128;p23"/>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29" name="Google Shape;129;p23"/>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30" name="Google Shape;130;p23"/>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36" name="Google Shape;136;p24"/>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37" name="Google Shape;137;p24"/>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38" name="Google Shape;138;p24"/>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39" name="Google Shape;139;p24"/>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45" name="Google Shape;145;p25"/>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46" name="Google Shape;146;p25"/>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47" name="Google Shape;147;p25"/>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48" name="Google Shape;148;p25"/>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49" name="Google Shape;149;p25"/>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50" name="Google Shape;150;p25"/>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51" name="Google Shape;151;p25"/>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57" name="Google Shape;157;p2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58" name="Google Shape;158;p26"/>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59" name="Google Shape;159;p26"/>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60" name="Google Shape;160;p26"/>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66" name="Google Shape;166;p27"/>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67" name="Google Shape;167;p27"/>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68" name="Google Shape;168;p27"/>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69" name="Google Shape;169;p27"/>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70" name="Google Shape;170;p27"/>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71" name="Google Shape;171;p27"/>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72" name="Google Shape;172;p27"/>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73" name="Google Shape;173;p27"/>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74" name="Google Shape;174;p27"/>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75" name="Google Shape;175;p27"/>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76" name="Google Shape;176;p27"/>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77" name="Google Shape;177;p27"/>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78" name="Google Shape;178;p27"/>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79" name="Google Shape;179;p27"/>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80" name="Google Shape;180;p27"/>
          <p:cNvCxnSpPr>
            <a:stCxn id="172" idx="3"/>
            <a:endCxn id="177"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81" name="Google Shape;181;p27"/>
          <p:cNvCxnSpPr>
            <a:stCxn id="173" idx="3"/>
            <a:endCxn id="174"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82" name="Google Shape;182;p27"/>
          <p:cNvCxnSpPr>
            <a:stCxn id="174" idx="3"/>
            <a:endCxn id="175"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83" name="Google Shape;183;p27"/>
          <p:cNvCxnSpPr>
            <a:stCxn id="177" idx="3"/>
            <a:endCxn id="178"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4" name="Google Shape;184;p27"/>
          <p:cNvCxnSpPr>
            <a:stCxn id="175" idx="3"/>
            <a:endCxn id="176"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185" name="Google Shape;185;p27"/>
          <p:cNvCxnSpPr>
            <a:stCxn id="176" idx="3"/>
            <a:endCxn id="179"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6" name="Google Shape;186;p27"/>
          <p:cNvCxnSpPr>
            <a:stCxn id="179" idx="0"/>
            <a:endCxn id="178"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187" name="Google Shape;187;p27"/>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188" name="Google Shape;188;p27"/>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189" name="Google Shape;189;p27"/>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195" name="Google Shape;195;p28"/>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196" name="Google Shape;196;p28"/>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197" name="Google Shape;197;p28"/>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03" name="Google Shape;203;p29"/>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04" name="Google Shape;204;p29"/>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05" name="Google Shape;205;p29"/>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06" name="Google Shape;206;p29"/>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2" name="Google Shape;212;p30"/>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13" name="Google Shape;213;p30"/>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14" name="Google Shape;214;p30"/>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20" name="Google Shape;220;p31"/>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21" name="Google Shape;221;p31"/>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22" name="Google Shape;222;p31"/>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23" name="Google Shape;223;p31"/>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29" name="Google Shape;229;p32"/>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30" name="Google Shape;230;p32"/>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31" name="Google Shape;231;p32"/>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32" name="Google Shape;232;p32"/>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33" name="Google Shape;233;p32"/>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39" name="Google Shape;239;p33"/>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40" name="Google Shape;240;p33"/>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41" name="Google Shape;241;p33"/>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47" name="Google Shape;247;p34"/>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48" name="Google Shape;248;p34"/>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49" name="Google Shape;249;p34"/>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55" name="Google Shape;255;p35"/>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57" name="Google Shape;257;p35"/>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58" name="Google Shape;258;p35"/>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64" name="Google Shape;264;p36"/>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65" name="Google Shape;265;p36"/>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71" name="Google Shape;271;p37"/>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72" name="Google Shape;272;p37"/>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78" name="Google Shape;278;p38"/>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79" name="Google Shape;279;p38"/>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80" name="Google Shape;280;p38"/>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81" name="Google Shape;281;p38"/>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287" name="Google Shape;287;p39"/>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288" name="Google Shape;288;p39"/>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289" name="Google Shape;289;p39"/>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295" name="Google Shape;295;p40"/>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296" name="Google Shape;296;p40"/>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297" name="Google Shape;297;p40"/>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298" name="Google Shape;298;p40"/>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299" name="Google Shape;299;p40"/>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00" name="Google Shape;300;p40"/>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01" name="Google Shape;301;p40"/>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07" name="Google Shape;307;p41"/>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08" name="Google Shape;308;p41"/>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14" name="Google Shape;314;p42"/>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15" name="Google Shape;315;p42"/>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21" name="Google Shape;321;p43"/>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22" name="Google Shape;322;p43"/>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23" name="Google Shape;323;p43"/>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24" name="Google Shape;324;p43"/>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30" name="Google Shape;330;p44"/>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31" name="Google Shape;331;p44"/>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32" name="Google Shape;332;p44"/>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33" name="Google Shape;333;p44"/>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39" name="Google Shape;339;p45"/>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40" name="Google Shape;340;p45"/>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41" name="Google Shape;341;p45"/>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42" name="Google Shape;342;p45"/>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43" name="Google Shape;343;p45"/>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49" name="Google Shape;349;p46"/>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50" name="Google Shape;350;p46"/>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56" name="Google Shape;356;p47"/>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57" name="Google Shape;357;p47"/>
          <p:cNvPicPr preferRelativeResize="0"/>
          <p:nvPr/>
        </p:nvPicPr>
        <p:blipFill>
          <a:blip r:embed="rId3">
            <a:alphaModFix/>
          </a:blip>
          <a:stretch>
            <a:fillRect/>
          </a:stretch>
        </p:blipFill>
        <p:spPr>
          <a:xfrm>
            <a:off x="3573275" y="869600"/>
            <a:ext cx="3220800" cy="1308450"/>
          </a:xfrm>
          <a:prstGeom prst="rect">
            <a:avLst/>
          </a:prstGeom>
          <a:noFill/>
          <a:ln>
            <a:noFill/>
          </a:ln>
        </p:spPr>
      </p:pic>
      <p:pic>
        <p:nvPicPr>
          <p:cNvPr id="358" name="Google Shape;358;p47"/>
          <p:cNvPicPr preferRelativeResize="0"/>
          <p:nvPr/>
        </p:nvPicPr>
        <p:blipFill>
          <a:blip r:embed="rId4">
            <a:alphaModFix/>
          </a:blip>
          <a:stretch>
            <a:fillRect/>
          </a:stretch>
        </p:blipFill>
        <p:spPr>
          <a:xfrm>
            <a:off x="24050" y="2806150"/>
            <a:ext cx="3480576" cy="1176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Large Language Models as Analogical Reasoners</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LLMを使い推論をする際に過去の類似事例と自らの知見を組み合わせて</a:t>
            </a:r>
            <a:br>
              <a:rPr lang="ja" sz="722"/>
            </a:br>
            <a:r>
              <a:rPr lang="ja" sz="722"/>
              <a:t>回答を生成するAnalogical(類推) Promptingを提案。問題を解決する前に、</a:t>
            </a:r>
            <a:br>
              <a:rPr lang="ja" sz="722"/>
            </a:br>
            <a:r>
              <a:rPr lang="ja" sz="722"/>
              <a:t>モデルが関連する模範や知識を自己生成することを可能にする。</a:t>
            </a:r>
            <a:br>
              <a:rPr lang="ja" sz="722"/>
            </a:br>
            <a:r>
              <a:rPr lang="ja" sz="722"/>
              <a:t>この方法は、ラベリングや模範の検索を必要とせず、一般性、利便性、</a:t>
            </a:r>
            <a:br>
              <a:rPr lang="ja" sz="722"/>
            </a:br>
            <a:r>
              <a:rPr lang="ja" sz="722"/>
              <a:t>適応性を提供。GSM8KやMATHにおける数学の問題解決、Codeforcesに</a:t>
            </a:r>
            <a:br>
              <a:rPr lang="ja" sz="722"/>
            </a:br>
            <a:r>
              <a:rPr lang="ja" sz="722"/>
              <a:t>おけるコード生成、BIG-Benchにおける他のタスクを含む様々な</a:t>
            </a:r>
            <a:br>
              <a:rPr lang="ja" sz="722"/>
            </a:br>
            <a:r>
              <a:rPr lang="ja" sz="722"/>
              <a:t>推論タスクにおいて、類推的プロンプトが0-shot CoTや few-shot CoT凌駕</a:t>
            </a:r>
            <a:br>
              <a:rPr lang="ja" sz="722"/>
            </a:br>
            <a:r>
              <a:rPr lang="ja" sz="722"/>
              <a:t>LLMが問題を解く前に、関連する模範例や知識を自己生成することを可能</a:t>
            </a:r>
            <a:endParaRPr sz="722"/>
          </a:p>
          <a:p>
            <a:pPr indent="0" lvl="0" marL="0" rtl="0" algn="l">
              <a:spcBef>
                <a:spcPts val="1200"/>
              </a:spcBef>
              <a:spcAft>
                <a:spcPts val="0"/>
              </a:spcAft>
              <a:buSzPts val="1018"/>
              <a:buNone/>
            </a:pPr>
            <a:r>
              <a:rPr lang="ja" sz="1100"/>
              <a:t>新規性・差分</a:t>
            </a:r>
            <a:br>
              <a:rPr lang="ja" sz="1100"/>
            </a:br>
            <a:r>
              <a:rPr lang="ja" sz="722"/>
              <a:t>自己生成された例を用いる</a:t>
            </a:r>
            <a:br>
              <a:rPr lang="ja" sz="722"/>
            </a:br>
            <a:r>
              <a:rPr lang="ja" sz="722"/>
              <a:t>広範な問題解決の知識を活用</a:t>
            </a:r>
            <a:br>
              <a:rPr lang="ja" sz="722"/>
            </a:br>
            <a:r>
              <a:rPr lang="ja" sz="722"/>
              <a:t>自己生成された例+知識から、高度な出力を生成</a:t>
            </a:r>
            <a:endParaRPr sz="722"/>
          </a:p>
          <a:p>
            <a:pPr indent="0" lvl="0" marL="0" rtl="0" algn="l">
              <a:spcBef>
                <a:spcPts val="1200"/>
              </a:spcBef>
              <a:spcAft>
                <a:spcPts val="1200"/>
              </a:spcAft>
              <a:buSzPts val="1018"/>
              <a:buNone/>
            </a:pPr>
            <a:r>
              <a:rPr lang="ja" sz="1100"/>
              <a:t>手法</a:t>
            </a:r>
            <a:br>
              <a:rPr lang="ja" sz="722"/>
            </a:br>
            <a:r>
              <a:rPr lang="ja" sz="722"/>
              <a:t>人間が新しい問題に取り組む際に過去の経験を思い出し、類推する方法を参考に</a:t>
            </a:r>
            <a:br>
              <a:rPr lang="ja" sz="722"/>
            </a:br>
            <a:r>
              <a:rPr lang="ja" sz="722"/>
              <a:t>出力に、モデルに関連する例や知識を自己生成させることで、新しい問題を</a:t>
            </a:r>
            <a:br>
              <a:rPr lang="ja" sz="722"/>
            </a:br>
            <a:r>
              <a:rPr lang="ja" sz="722"/>
              <a:t>解決するためのコンテキスト内での学習を行います。</a:t>
            </a:r>
            <a:br>
              <a:rPr lang="ja" sz="722"/>
            </a:br>
            <a:r>
              <a:rPr lang="ja" sz="722"/>
              <a:t>目標となる問題を解決するためにプロンプトとして「関連する過去の問題や</a:t>
            </a:r>
            <a:br>
              <a:rPr lang="ja" sz="722"/>
            </a:br>
            <a:r>
              <a:rPr lang="ja" sz="722"/>
              <a:t>関連性のある明確な問題を3つ思い浮かべる。それぞれの問題について説明し、</a:t>
            </a:r>
            <a:br>
              <a:rPr lang="ja" sz="722"/>
            </a:br>
            <a:r>
              <a:rPr lang="ja" sz="722"/>
              <a:t>解決策を説明しなさい。」などの指示を追加します。</a:t>
            </a:r>
            <a:br>
              <a:rPr lang="ja" sz="722"/>
            </a:br>
            <a:r>
              <a:rPr lang="ja" sz="722"/>
              <a:t>これによりラベルなしでの推論の詳細情報を作ります</a:t>
            </a:r>
            <a:br>
              <a:rPr lang="ja" sz="722"/>
            </a:br>
            <a:r>
              <a:rPr lang="ja" sz="722"/>
              <a:t>また、「チュートリアルとして問題の核となる概念を特定し、</a:t>
            </a:r>
            <a:br>
              <a:rPr lang="ja" sz="722"/>
            </a:br>
            <a:r>
              <a:rPr lang="ja" sz="722"/>
              <a:t>チュートリアルを行ってください。」といった指示をプロンプトに追加すること</a:t>
            </a:r>
            <a:br>
              <a:rPr lang="ja" sz="722"/>
            </a:br>
            <a:r>
              <a:rPr lang="ja" sz="722"/>
              <a:t>でコード生成においても知識を最初に生成することが良い結果になることが</a:t>
            </a:r>
            <a:br>
              <a:rPr lang="ja" sz="722"/>
            </a:br>
            <a:r>
              <a:rPr lang="ja" sz="722"/>
              <a:t>わかっています</a:t>
            </a:r>
            <a:br>
              <a:rPr lang="ja" sz="722"/>
            </a:br>
            <a:r>
              <a:rPr lang="ja" sz="722"/>
              <a:t>プロンプト例</a:t>
            </a:r>
            <a:br>
              <a:rPr lang="ja" sz="722"/>
            </a:br>
            <a:r>
              <a:rPr lang="ja" sz="722"/>
              <a:t># Instruction:</a:t>
            </a:r>
            <a:br>
              <a:rPr lang="ja" sz="722"/>
            </a:br>
            <a:r>
              <a:rPr lang="ja" sz="722"/>
              <a:t>## Recall relevant exemplars:</a:t>
            </a:r>
            <a:br>
              <a:rPr lang="ja" sz="722"/>
            </a:br>
            <a:r>
              <a:rPr lang="ja" sz="722"/>
              <a:t>## Solve the initial problem:</a:t>
            </a:r>
            <a:endParaRPr sz="722"/>
          </a:p>
        </p:txBody>
      </p:sp>
      <p:pic>
        <p:nvPicPr>
          <p:cNvPr id="364" name="Google Shape;364;p48"/>
          <p:cNvPicPr preferRelativeResize="0"/>
          <p:nvPr/>
        </p:nvPicPr>
        <p:blipFill>
          <a:blip r:embed="rId3">
            <a:alphaModFix/>
          </a:blip>
          <a:stretch>
            <a:fillRect/>
          </a:stretch>
        </p:blipFill>
        <p:spPr>
          <a:xfrm>
            <a:off x="3470025" y="411076"/>
            <a:ext cx="5645025" cy="3512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Precise Zero-Shot Dense Retrieval without Relevance Labels(HyDE)</a:t>
            </a:r>
            <a:r>
              <a:rPr lang="ja" sz="1569" u="sng"/>
              <a:t> 2022</a:t>
            </a:r>
            <a:endParaRPr sz="1469" u="sng"/>
          </a:p>
          <a:p>
            <a:pPr indent="0" lvl="0" marL="0" rtl="0" algn="l">
              <a:spcBef>
                <a:spcPts val="1200"/>
              </a:spcBef>
              <a:spcAft>
                <a:spcPts val="0"/>
              </a:spcAft>
              <a:buSzPts val="1018"/>
              <a:buNone/>
            </a:pPr>
            <a:r>
              <a:rPr lang="ja" sz="1100"/>
              <a:t>概要</a:t>
            </a:r>
            <a:br>
              <a:rPr lang="ja" sz="722"/>
            </a:br>
            <a:r>
              <a:rPr lang="ja" sz="722"/>
              <a:t>ベクトル検索において入力をベクトル化して検索を行うのではなく、HyDE（Hypothetical Document Embeddings：仮説的文書埋め込み）を用いて、関連性パターンを捉えた仮説的文書を生成、それを埋め込みベクトル化して検索を行うする。HyDEはウェブ検索、QA、事実検証、様々な言語における検索性能を大幅に向上させる(ちょっと疑問符)。https://github.com/texttron/hyde</a:t>
            </a:r>
            <a:endParaRPr sz="722"/>
          </a:p>
          <a:p>
            <a:pPr indent="0" lvl="0" marL="0" rtl="0" algn="l">
              <a:spcBef>
                <a:spcPts val="1200"/>
              </a:spcBef>
              <a:spcAft>
                <a:spcPts val="1200"/>
              </a:spcAft>
              <a:buSzPts val="1018"/>
              <a:buNone/>
            </a:pPr>
            <a:r>
              <a:rPr lang="ja" sz="1100"/>
              <a:t>新規性・差分</a:t>
            </a:r>
            <a:br>
              <a:rPr lang="ja" sz="722"/>
            </a:br>
            <a:r>
              <a:rPr lang="ja" sz="722"/>
              <a:t>入力とベクトルストアでの文章検索自己生成された例+知識から、高度な出力を生成</a:t>
            </a:r>
            <a:br>
              <a:rPr lang="ja" sz="722"/>
            </a:br>
            <a:r>
              <a:rPr lang="ja" sz="722"/>
              <a:t>HyDEは検索システムの初期の性能が特に良いです</a:t>
            </a:r>
            <a:endParaRPr sz="722"/>
          </a:p>
        </p:txBody>
      </p:sp>
      <p:pic>
        <p:nvPicPr>
          <p:cNvPr id="370" name="Google Shape;370;p49"/>
          <p:cNvPicPr preferRelativeResize="0"/>
          <p:nvPr/>
        </p:nvPicPr>
        <p:blipFill>
          <a:blip r:embed="rId3">
            <a:alphaModFix/>
          </a:blip>
          <a:stretch>
            <a:fillRect/>
          </a:stretch>
        </p:blipFill>
        <p:spPr>
          <a:xfrm>
            <a:off x="0" y="1914352"/>
            <a:ext cx="9144003" cy="3129848"/>
          </a:xfrm>
          <a:prstGeom prst="rect">
            <a:avLst/>
          </a:prstGeom>
          <a:noFill/>
          <a:ln>
            <a:noFill/>
          </a:ln>
        </p:spPr>
      </p:pic>
      <p:sp>
        <p:nvSpPr>
          <p:cNvPr id="371" name="Google Shape;371;p49"/>
          <p:cNvSpPr txBox="1"/>
          <p:nvPr/>
        </p:nvSpPr>
        <p:spPr>
          <a:xfrm>
            <a:off x="6924300" y="1215625"/>
            <a:ext cx="2219700" cy="615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Web Search</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Please write a passage to answer the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Question: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Passage:</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Active Retrieval Augmented Generation</a:t>
            </a:r>
            <a:r>
              <a:rPr lang="ja" sz="1569" u="sng"/>
              <a:t>(</a:t>
            </a:r>
            <a:r>
              <a:rPr lang="ja" sz="1569" u="sng"/>
              <a:t>FLARE</a:t>
            </a:r>
            <a:r>
              <a:rPr lang="ja" sz="1569" u="sng"/>
              <a:t>) 2023</a:t>
            </a:r>
            <a:endParaRPr sz="1469" u="sng"/>
          </a:p>
          <a:p>
            <a:pPr indent="0" lvl="0" marL="0" rtl="0" algn="l">
              <a:spcBef>
                <a:spcPts val="1200"/>
              </a:spcBef>
              <a:spcAft>
                <a:spcPts val="0"/>
              </a:spcAft>
              <a:buSzPts val="1018"/>
              <a:buNone/>
            </a:pPr>
            <a:r>
              <a:rPr lang="ja" sz="1100"/>
              <a:t>概要</a:t>
            </a:r>
            <a:br>
              <a:rPr lang="ja" sz="722"/>
            </a:br>
            <a:r>
              <a:rPr lang="ja" sz="722"/>
              <a:t>外部知識から情報を取得することでLLMを学習時以降の情報を使用して回答を生成できる。通常は入力に対して一回の情報検索しか行わないが、Forward-Looking Active REtrieval augmented generation (FLARE)では、生成した文章の確率が指定した以上になるまで繰り返し検索を行う</a:t>
            </a:r>
            <a:br>
              <a:rPr lang="ja" sz="722"/>
            </a:br>
            <a:r>
              <a:rPr lang="ja" sz="722"/>
              <a:t>https://github.com/jzbjyb/FLARE</a:t>
            </a:r>
            <a:endParaRPr sz="722"/>
          </a:p>
          <a:p>
            <a:pPr indent="0" lvl="0" marL="0" rtl="0" algn="l">
              <a:spcBef>
                <a:spcPts val="1200"/>
              </a:spcBef>
              <a:spcAft>
                <a:spcPts val="1200"/>
              </a:spcAft>
              <a:buSzPts val="1018"/>
              <a:buNone/>
            </a:pPr>
            <a:r>
              <a:rPr lang="ja" sz="1100"/>
              <a:t>新規性・差分</a:t>
            </a:r>
            <a:br>
              <a:rPr lang="ja" sz="722"/>
            </a:br>
            <a:r>
              <a:rPr lang="ja" sz="722"/>
              <a:t>情報検索を設定した確率を満たすまで何回も検索結果を使用して文章を生成する</a:t>
            </a:r>
            <a:endParaRPr sz="722"/>
          </a:p>
        </p:txBody>
      </p:sp>
      <p:pic>
        <p:nvPicPr>
          <p:cNvPr id="377" name="Google Shape;377;p50"/>
          <p:cNvPicPr preferRelativeResize="0"/>
          <p:nvPr/>
        </p:nvPicPr>
        <p:blipFill>
          <a:blip r:embed="rId3">
            <a:alphaModFix/>
          </a:blip>
          <a:stretch>
            <a:fillRect/>
          </a:stretch>
        </p:blipFill>
        <p:spPr>
          <a:xfrm>
            <a:off x="4883750" y="1808750"/>
            <a:ext cx="2971800" cy="3143250"/>
          </a:xfrm>
          <a:prstGeom prst="rect">
            <a:avLst/>
          </a:prstGeom>
          <a:noFill/>
          <a:ln>
            <a:noFill/>
          </a:ln>
        </p:spPr>
      </p:pic>
      <p:sp>
        <p:nvSpPr>
          <p:cNvPr id="378" name="Google Shape;378;p50"/>
          <p:cNvSpPr txBox="1"/>
          <p:nvPr/>
        </p:nvSpPr>
        <p:spPr>
          <a:xfrm>
            <a:off x="303100" y="180875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検索指示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 1. LMに検索クエリを生成させるための指示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クエリ。</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いくつかの検索関連の例文。</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スキル2. LMに特定の下流タスク（例：マルチホップQA）を実行させるための</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特定のダウンストリームタスク（例：マルチホップ QA）を実行するように LM を誘導する指示。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タスク関連の例題</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LM がスキル 1 とスキル 2 を組み合わせてテストケース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と 2 を組み合わせてテストケースとする。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テストケースの入力</a:t>
            </a:r>
            <a:endParaRPr sz="700">
              <a:solidFill>
                <a:schemeClr val="accent3"/>
              </a:solidFill>
              <a:latin typeface="Proxima Nova"/>
              <a:ea typeface="Proxima Nova"/>
              <a:cs typeface="Proxima Nova"/>
              <a:sym typeface="Proxima Nova"/>
            </a:endParaRPr>
          </a:p>
        </p:txBody>
      </p:sp>
      <p:sp>
        <p:nvSpPr>
          <p:cNvPr id="379" name="Google Shape;379;p50"/>
          <p:cNvSpPr txBox="1"/>
          <p:nvPr/>
        </p:nvSpPr>
        <p:spPr>
          <a:xfrm>
            <a:off x="303100" y="336750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セルフアスクによるマルチホップQA</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質問 テオドール・ヘッカーとハリー・ヴォーン・ワトキンスはどちらが長生き？</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ヴォーン・ワトキンス？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ここでフォローアップの質問は必要ですか？はい。</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フォローアップです： テオドール・ヘッカーは何歳で亡くなりましたか？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テオドール・ヘッカーは65歳でした。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 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ハリー・ヴォーン・ワトキンスは69歳でした。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最終的な答えは、ハリー・ヴォーン・ワトキンスです。</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9239"/>
              <a:buNone/>
            </a:pPr>
            <a:r>
              <a:rPr lang="ja" sz="1469" u="sng"/>
              <a:t>Enhancing Zero-Shot Chain-of-Thought Reasoning in Large Language Models through Logic</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プロンプトフレームワークLogical Chain-of-Thought(LogiCoT)を提案。CoTを発展させ生成の際に論理的な整合性をチェックするようにします。https://github.com/csitfun/LogiCoT</a:t>
            </a:r>
            <a:endParaRPr sz="722"/>
          </a:p>
          <a:p>
            <a:pPr indent="0" lvl="0" marL="0" rtl="0" algn="l">
              <a:spcBef>
                <a:spcPts val="1200"/>
              </a:spcBef>
              <a:spcAft>
                <a:spcPts val="0"/>
              </a:spcAft>
              <a:buSzPct val="92500"/>
              <a:buNone/>
            </a:pPr>
            <a:r>
              <a:rPr lang="ja" sz="1100"/>
              <a:t>手法</a:t>
            </a:r>
            <a:br>
              <a:rPr lang="ja" sz="1100"/>
            </a:br>
            <a:r>
              <a:rPr lang="ja" sz="722"/>
              <a:t>CoTでは途中の生成失敗(赤)により残りの推論が信用できなくなります。対策としてLogiCoTでは思考・検証・修正のプロンプトを作成。検証に合格した(青)物を採用し、合格しなかったものを修正(黄)します。</a:t>
            </a:r>
            <a:endParaRPr sz="722"/>
          </a:p>
          <a:p>
            <a:pPr indent="0" lvl="0" marL="0" rtl="0" algn="l">
              <a:spcBef>
                <a:spcPts val="1200"/>
              </a:spcBef>
              <a:spcAft>
                <a:spcPts val="0"/>
              </a:spcAft>
              <a:buSzPct val="92500"/>
              <a:buNone/>
            </a:pPr>
            <a:r>
              <a:rPr lang="ja" sz="1100"/>
              <a:t>プロンプト例</a:t>
            </a:r>
            <a:br>
              <a:rPr lang="ja" sz="1100"/>
            </a:br>
            <a:r>
              <a:rPr lang="ja" sz="722"/>
              <a:t>成功事例</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endParaRPr sz="722"/>
          </a:p>
          <a:p>
            <a:pPr indent="0" lvl="0" marL="0" rtl="0" algn="l">
              <a:spcBef>
                <a:spcPts val="1200"/>
              </a:spcBef>
              <a:spcAft>
                <a:spcPts val="0"/>
              </a:spcAft>
              <a:buNone/>
            </a:pPr>
            <a:r>
              <a:rPr lang="ja" sz="722"/>
              <a:t>回答:</a:t>
            </a:r>
            <a:br>
              <a:rPr lang="ja" sz="722"/>
            </a:br>
            <a:r>
              <a:rPr lang="ja" sz="722"/>
              <a:t>#1. 最初に、テリーが30日間で購入する必要がある4つ入りのヨーグルトのパックの数を決定する必要があります。</a:t>
            </a:r>
            <a:br>
              <a:rPr lang="ja" sz="722"/>
            </a:br>
            <a:r>
              <a:rPr lang="ja" sz="722"/>
              <a:t>これを行うには、30を4で割ります: 30 / 4 = 7.5</a:t>
            </a:r>
            <a:br>
              <a:rPr lang="ja" sz="722"/>
            </a:br>
            <a:r>
              <a:rPr lang="ja" sz="722"/>
              <a:t>#2. テリーはパックの一部を購入することはできませんので、最も近い整数に切り上げます: 8</a:t>
            </a:r>
            <a:br>
              <a:rPr lang="ja" sz="722"/>
            </a:br>
            <a:r>
              <a:rPr lang="ja" sz="722"/>
              <a:t>#3. 次に、テリーが購入する個々のヨーグルトの数を決定する必要があります。</a:t>
            </a:r>
            <a:br>
              <a:rPr lang="ja" sz="722"/>
            </a:br>
            <a:r>
              <a:rPr lang="ja" sz="722"/>
              <a:t>これを行うには、パックの数にパックあたりのヨーグルトの数を掛けます: 8 * 4 = 32</a:t>
            </a:r>
            <a:br>
              <a:rPr lang="ja" sz="722"/>
            </a:br>
            <a:r>
              <a:rPr lang="ja" sz="722"/>
              <a:t>#4. 最終的に、テリーがヨーグルトに使う金額を決定する必要があります。</a:t>
            </a:r>
            <a:br>
              <a:rPr lang="ja" sz="722"/>
            </a:br>
            <a:r>
              <a:rPr lang="ja" sz="722"/>
              <a:t>これを行うには、ヨーグルトの総数をドルあたりのヨーグルトの数で割ります: 32 / 4 = 8</a:t>
            </a:r>
            <a:br>
              <a:rPr lang="ja" sz="722"/>
            </a:br>
            <a:r>
              <a:rPr lang="ja" sz="722"/>
              <a:t>したがって、テリーは30日間で$8.00をヨーグルトに使います。</a:t>
            </a:r>
            <a:endParaRPr sz="722"/>
          </a:p>
          <a:p>
            <a:pPr indent="0" lvl="0" marL="0" rtl="0" algn="l">
              <a:spcBef>
                <a:spcPts val="1200"/>
              </a:spcBef>
              <a:spcAft>
                <a:spcPts val="1200"/>
              </a:spcAft>
              <a:buNone/>
            </a:pPr>
            <a:r>
              <a:rPr lang="ja" sz="722"/>
              <a:t>ステップ#1の確認</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br>
              <a:rPr lang="ja" sz="722"/>
            </a:br>
            <a:r>
              <a:rPr lang="ja" sz="722"/>
              <a:t>回答:</a:t>
            </a:r>
            <a:br>
              <a:rPr lang="ja" sz="722"/>
            </a:br>
            <a:r>
              <a:rPr lang="ja" sz="722"/>
              <a:t>ステップ#1の次のステップの確認:</a:t>
            </a:r>
            <a:br>
              <a:rPr lang="ja" sz="722"/>
            </a:br>
            <a:r>
              <a:rPr lang="ja" sz="722"/>
              <a:t>#1. 最初に、テリーが30日間で購入する必要がある4つ入りのヨーグルトのパックの数を決定する必要があります。これを行うには、30を4で割ります: 30 / 4 = 7.5</a:t>
            </a:r>
            <a:br>
              <a:rPr lang="ja" sz="722"/>
            </a:br>
            <a:r>
              <a:rPr lang="ja" sz="722"/>
              <a:t>異なるレビュー（XとY）をチェックしましょう。</a:t>
            </a:r>
            <a:br>
              <a:rPr lang="ja" sz="722"/>
            </a:br>
            <a:r>
              <a:rPr lang="ja" sz="722"/>
              <a:t>より妥当な方をサポートし、もう一方を批判してください。</a:t>
            </a:r>
            <a:br>
              <a:rPr lang="ja" sz="722"/>
            </a:br>
            <a:r>
              <a:rPr lang="ja" sz="722"/>
              <a:t>レビューX: &lt;レビュー&gt; ステップ#1は真実です。なぜならテリーは1日に2つのヨーグルトを食べ、それぞれのパックには4つのヨーグルトが入っています。したがって、テリーが30日間で購入する必要がある4つ入りのヨーグルトのパックの数を決定するためには、30を4で割る必要があります。 &lt;/レビュー&gt;</a:t>
            </a:r>
            <a:br>
              <a:rPr lang="ja" sz="722"/>
            </a:br>
            <a:r>
              <a:rPr lang="ja" sz="722"/>
              <a:t>レビューY: &lt;レビュー&gt; ステップ#1は誤りです。なぜなら質問はテリーが1日に2つのヨーグルトを食べると述べており、4つではありません。したがって、テリーが30日間で購入する必要がある4つ入りのヨーグルトのパックの数を仮定することはできません。</a:t>
            </a:r>
            <a:br>
              <a:rPr lang="ja" sz="722"/>
            </a:br>
            <a:r>
              <a:rPr lang="ja" sz="722"/>
              <a:t>代わりに、30日間でテリーが購入する必要がある個々のヨーグルトの数を計算する必要があります。テリーは1日に2つのヨーグルトを食べるので、2を30で掛けます: 2 * 30 = 60。</a:t>
            </a:r>
            <a:br>
              <a:rPr lang="ja" sz="722"/>
            </a:br>
            <a:r>
              <a:rPr lang="ja" sz="722"/>
              <a:t>次に、個々のヨーグルトのコストを決定する必要があります。セール価格は4つのヨーグルトで$5.00なので、それぞれのヨーグルトは$5.00 / 4 = $1.25です。</a:t>
            </a:r>
            <a:br>
              <a:rPr lang="ja" sz="722"/>
            </a:br>
            <a:r>
              <a:rPr lang="ja" sz="722"/>
              <a:t>最後に、30日間でテリーがヨーグルトに使う金額を計算することができます。ヨーグルトの数（60）をヨーグルトあたりのコスト（$1.25）で掛けると、60 * $1.25 = $75になります。</a:t>
            </a:r>
            <a:br>
              <a:rPr lang="ja" sz="722"/>
            </a:br>
            <a:r>
              <a:rPr lang="ja" sz="722"/>
              <a:t>したがって、テリーは30日間で$75をヨーグルトに使います。 &lt;/レビュー&gt;</a:t>
            </a:r>
            <a:br>
              <a:rPr lang="ja" sz="722"/>
            </a:br>
            <a:r>
              <a:rPr lang="ja" sz="722"/>
              <a:t>それでは一つずつ分析してみましょう:</a:t>
            </a:r>
            <a:br>
              <a:rPr lang="ja" sz="722"/>
            </a:br>
            <a:r>
              <a:rPr lang="ja" sz="722"/>
              <a:t>I. ステップ#1の確認をサポートするための前提と前のステップは何ですか？（サポートとして正確な引用を引用してください。）</a:t>
            </a:r>
            <a:br>
              <a:rPr lang="ja" sz="722"/>
            </a:br>
            <a:r>
              <a:rPr lang="ja" sz="722"/>
              <a:t>II. 誤っているレビューを批判してください。（検討中のステップが一度に問題全体に取り組む必要はありません。）</a:t>
            </a:r>
            <a:br>
              <a:rPr lang="ja" sz="722"/>
            </a:br>
            <a:r>
              <a:rPr lang="ja" sz="722"/>
              <a:t>最後に、ステップ#1が真実か偽かを特定してください。</a:t>
            </a:r>
            <a:br>
              <a:rPr lang="ja" sz="722"/>
            </a:br>
            <a:r>
              <a:rPr lang="ja" sz="722"/>
              <a:t>分析と結論:</a:t>
            </a:r>
            <a:br>
              <a:rPr lang="ja" sz="722"/>
            </a:br>
            <a:r>
              <a:rPr lang="ja" sz="722"/>
              <a:t>I. ステップ#1の確認をサポートする前提は、テリーが1日に2つのヨーグルトを食べ、ヨーグルトが4つで$5.00のセール中であるということです。</a:t>
            </a:r>
            <a:br>
              <a:rPr lang="ja" sz="722"/>
            </a:br>
            <a:r>
              <a:rPr lang="ja" sz="722"/>
              <a:t>II. 誤っているレビュー（レビューX）は、質問で与えられた情報を誤解しており、テリーが1日に4つのヨーグルトを食べると誤解しています。これは質問文にはなく、テリーは1日に2つのヨーグルトを食べると述べています。</a:t>
            </a:r>
            <a:br>
              <a:rPr lang="ja" sz="722"/>
            </a:br>
            <a:r>
              <a:rPr lang="ja" sz="722"/>
              <a:t>最終結論: ステップ#1は偽です。レビューYの分析が正しいです。</a:t>
            </a:r>
            <a:endParaRPr sz="722"/>
          </a:p>
        </p:txBody>
      </p:sp>
      <p:pic>
        <p:nvPicPr>
          <p:cNvPr id="385" name="Google Shape;385;p51"/>
          <p:cNvPicPr preferRelativeResize="0"/>
          <p:nvPr/>
        </p:nvPicPr>
        <p:blipFill>
          <a:blip r:embed="rId3">
            <a:alphaModFix/>
          </a:blip>
          <a:stretch>
            <a:fillRect/>
          </a:stretch>
        </p:blipFill>
        <p:spPr>
          <a:xfrm>
            <a:off x="4128550" y="1097575"/>
            <a:ext cx="2448050" cy="1975600"/>
          </a:xfrm>
          <a:prstGeom prst="rect">
            <a:avLst/>
          </a:prstGeom>
          <a:noFill/>
          <a:ln>
            <a:noFill/>
          </a:ln>
        </p:spPr>
      </p:pic>
      <p:pic>
        <p:nvPicPr>
          <p:cNvPr id="386" name="Google Shape;386;p51"/>
          <p:cNvPicPr preferRelativeResize="0"/>
          <p:nvPr/>
        </p:nvPicPr>
        <p:blipFill>
          <a:blip r:embed="rId4">
            <a:alphaModFix/>
          </a:blip>
          <a:stretch>
            <a:fillRect/>
          </a:stretch>
        </p:blipFill>
        <p:spPr>
          <a:xfrm>
            <a:off x="6768613" y="1097575"/>
            <a:ext cx="2177960" cy="197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Element-aware Summarization with Large Language Models: Expert-aligned Evaluation and Chain-of-Thought Method</a:t>
            </a:r>
            <a:r>
              <a:rPr lang="ja" sz="1269" u="sng"/>
              <a:t> 2023  </a:t>
            </a:r>
            <a:endParaRPr sz="1269" u="sng"/>
          </a:p>
          <a:p>
            <a:pPr indent="0" lvl="0" marL="0" rtl="0" algn="l">
              <a:spcBef>
                <a:spcPts val="1200"/>
              </a:spcBef>
              <a:spcAft>
                <a:spcPts val="0"/>
              </a:spcAft>
              <a:buSzPts val="1018"/>
              <a:buNone/>
            </a:pPr>
            <a:r>
              <a:rPr lang="ja" sz="1100"/>
              <a:t>概要</a:t>
            </a:r>
            <a:br>
              <a:rPr lang="ja" sz="722"/>
            </a:br>
            <a:r>
              <a:rPr lang="ja" sz="722"/>
              <a:t>コミュニケーション理論[Lasswell's model of communication](https://en.wikipedia.org/wiki/Lasswell%27s_model_of_communication)を基に概要を要約するSummary Chain-of-Thought (SumCoT) を提案</a:t>
            </a:r>
            <a:br>
              <a:rPr lang="ja" sz="722"/>
            </a:br>
            <a:r>
              <a:rPr lang="ja" sz="722"/>
              <a:t>要約したいデータからエンティティ、日付、発生している出来事、結果を抽出します。この抽出結果を基に可能な限り多くのノイズを除去し、そのデータを使用して要約を実施します。</a:t>
            </a:r>
            <a:br>
              <a:rPr lang="ja" sz="722"/>
            </a:br>
            <a:r>
              <a:rPr lang="ja" sz="722"/>
              <a:t>https://github.com/Alsace08/SumCoT</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1100"/>
          </a:p>
          <a:p>
            <a:pPr indent="0" lvl="0" marL="0" rtl="0" algn="l">
              <a:spcBef>
                <a:spcPts val="1200"/>
              </a:spcBef>
              <a:spcAft>
                <a:spcPts val="0"/>
              </a:spcAft>
              <a:buSzPts val="1018"/>
              <a:buNone/>
            </a:pPr>
            <a:r>
              <a:rPr lang="ja" sz="1100"/>
              <a:t>プロンプト</a:t>
            </a:r>
            <a:endParaRPr sz="722"/>
          </a:p>
          <a:p>
            <a:pPr indent="0" lvl="0" marL="0" rtl="0" algn="l">
              <a:spcBef>
                <a:spcPts val="1200"/>
              </a:spcBef>
              <a:spcAft>
                <a:spcPts val="1200"/>
              </a:spcAft>
              <a:buSzPts val="1018"/>
              <a:buNone/>
            </a:pPr>
            <a:r>
              <a:rPr lang="ja" sz="722"/>
              <a:t>ノイズ除去:</a:t>
            </a:r>
            <a:br>
              <a:rPr lang="ja" sz="722"/>
            </a:br>
            <a:r>
              <a:rPr lang="ja" sz="722"/>
              <a:t>What are the important entities in this document?    この文書で重要な主体は何か？</a:t>
            </a:r>
            <a:br>
              <a:rPr lang="ja" sz="722"/>
            </a:br>
            <a:r>
              <a:rPr lang="ja" sz="722"/>
              <a:t>What are the important dates in this document?       この文書で重要な日付は何か？</a:t>
            </a:r>
            <a:br>
              <a:rPr lang="ja" sz="722"/>
            </a:br>
            <a:r>
              <a:rPr lang="ja" sz="722"/>
              <a:t>What events are happening in this document?         この文書ではどんな出来事が起きているのか？</a:t>
            </a:r>
            <a:br>
              <a:rPr lang="ja" sz="722"/>
            </a:br>
            <a:r>
              <a:rPr lang="ja" sz="722"/>
              <a:t>What is the result of these events?                             これらの出来事の結果は何ですか？</a:t>
            </a:r>
            <a:br>
              <a:rPr lang="ja" sz="722"/>
            </a:br>
            <a:r>
              <a:rPr lang="ja" sz="722"/>
              <a:t>Please answer the above questions:                          以上の質問に答えてください：</a:t>
            </a:r>
            <a:endParaRPr sz="722"/>
          </a:p>
        </p:txBody>
      </p:sp>
      <p:pic>
        <p:nvPicPr>
          <p:cNvPr id="392" name="Google Shape;392;p52"/>
          <p:cNvPicPr preferRelativeResize="0"/>
          <p:nvPr/>
        </p:nvPicPr>
        <p:blipFill>
          <a:blip r:embed="rId3">
            <a:alphaModFix/>
          </a:blip>
          <a:stretch>
            <a:fillRect/>
          </a:stretch>
        </p:blipFill>
        <p:spPr>
          <a:xfrm>
            <a:off x="4675650" y="1310525"/>
            <a:ext cx="3790700" cy="1913851"/>
          </a:xfrm>
          <a:prstGeom prst="rect">
            <a:avLst/>
          </a:prstGeom>
          <a:noFill/>
          <a:ln>
            <a:noFill/>
          </a:ln>
        </p:spPr>
      </p:pic>
      <p:pic>
        <p:nvPicPr>
          <p:cNvPr id="393" name="Google Shape;393;p52"/>
          <p:cNvPicPr preferRelativeResize="0"/>
          <p:nvPr/>
        </p:nvPicPr>
        <p:blipFill>
          <a:blip r:embed="rId4">
            <a:alphaModFix/>
          </a:blip>
          <a:stretch>
            <a:fillRect/>
          </a:stretch>
        </p:blipFill>
        <p:spPr>
          <a:xfrm>
            <a:off x="549950" y="1310525"/>
            <a:ext cx="3158400" cy="1913848"/>
          </a:xfrm>
          <a:prstGeom prst="rect">
            <a:avLst/>
          </a:prstGeom>
          <a:noFill/>
          <a:ln>
            <a:noFill/>
          </a:ln>
        </p:spPr>
      </p:pic>
      <p:sp>
        <p:nvSpPr>
          <p:cNvPr id="394" name="Google Shape;394;p52"/>
          <p:cNvSpPr txBox="1"/>
          <p:nvPr/>
        </p:nvSpPr>
        <p:spPr>
          <a:xfrm>
            <a:off x="4167525" y="3798175"/>
            <a:ext cx="4849500" cy="9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22">
                <a:solidFill>
                  <a:schemeClr val="accent3"/>
                </a:solidFill>
                <a:latin typeface="Proxima Nova"/>
                <a:ea typeface="Proxima Nova"/>
                <a:cs typeface="Proxima Nova"/>
                <a:sym typeface="Proxima Nova"/>
              </a:rPr>
              <a:t>最終の要約: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以上の情報を統合し、記事をまとめましょう：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in one sentence:    上記の情報を統合し、記事を一文で要約しましょう：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上記の記事を要約してください：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in one sentence:     上記の記事を一文で要約しなさい：</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Instructive Dialogue Summarization with Query Aggregations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対話要約をクエリの調整を行うInstructDS(Instructive Dialogue Summarization)提案。クエリベースの要約をクエリ・対話・要約のトリプル(QDS)の３項を合成する3段階のアプローチを使い要約を行う</a:t>
            </a:r>
            <a:br>
              <a:rPr lang="ja" sz="722"/>
            </a:br>
            <a:r>
              <a:rPr lang="ja" sz="722"/>
              <a:t>InstructDSはユーザーの指示を明示的に考慮しながら対話を要約するテキスト生成モデル</a:t>
            </a:r>
            <a:br>
              <a:rPr lang="ja" sz="722"/>
            </a:br>
            <a:r>
              <a:rPr lang="ja" sz="1100"/>
              <a:t>手法</a:t>
            </a:r>
            <a:br>
              <a:rPr lang="ja" sz="722"/>
            </a:br>
            <a:r>
              <a:rPr lang="ja" sz="722"/>
              <a:t>クエリ・対話・要約のトリプルの生成</a:t>
            </a:r>
            <a:br>
              <a:rPr lang="ja" sz="722"/>
            </a:br>
            <a:r>
              <a:rPr lang="ja" sz="722"/>
              <a:t>1. 完全な要約からクエリを生成: Flan-T5-XLというモデルを使用して、クエリ生成のための質問生成能力を活用し、複数の候補クエリを生成</a:t>
            </a:r>
            <a:br>
              <a:rPr lang="ja" sz="722"/>
            </a:br>
            <a:r>
              <a:rPr lang="ja" sz="722"/>
              <a:t>質問生成能力を使ってクエリを生成</a:t>
            </a:r>
            <a:br>
              <a:rPr lang="ja" sz="722"/>
            </a:br>
            <a:r>
              <a:rPr lang="ja" sz="722"/>
              <a:t>2. クエリのフィルタリング: 生成されたクエリの中から回答不可能なクエリや重複するクエリを取り除く</a:t>
            </a:r>
            <a:br>
              <a:rPr lang="ja" sz="722"/>
            </a:br>
            <a:r>
              <a:rPr lang="ja" sz="722"/>
              <a:t>クエリのバリデーションと多様性を確保するために、テキストベースのフィルタリングと意味ベースのフィルタリングの実施</a:t>
            </a:r>
            <a:br>
              <a:rPr lang="ja" sz="722"/>
            </a:br>
            <a:r>
              <a:rPr lang="ja" sz="722"/>
              <a:t>テキストベースのフィルタリングでは、モデルXを使用してクエリのバリデーションを実施。</a:t>
            </a:r>
            <a:br>
              <a:rPr lang="ja" sz="722"/>
            </a:br>
            <a:r>
              <a:rPr lang="ja" sz="722"/>
              <a:t>意味ベースのフィルタリングでは、類似するクエリを削除。 </a:t>
            </a:r>
            <a:br>
              <a:rPr lang="ja" sz="722"/>
            </a:br>
            <a:r>
              <a:rPr lang="ja" sz="722"/>
              <a:t>意味ベースのフィルタリングでは、類似度スコアを計算するために正規化されたBERTScoreを使用し、類似しているクエリを削除</a:t>
            </a:r>
            <a:br>
              <a:rPr lang="ja" sz="722"/>
            </a:br>
            <a:r>
              <a:rPr lang="ja" sz="722"/>
              <a:t>3. クエリに基づいた要約の生成: クエリと完全な要約を入力として使用し、より密度の高い要約を生成</a:t>
            </a:r>
            <a:endParaRPr sz="722"/>
          </a:p>
          <a:p>
            <a:pPr indent="0" lvl="0" marL="0" rtl="0" algn="l">
              <a:spcBef>
                <a:spcPts val="1200"/>
              </a:spcBef>
              <a:spcAft>
                <a:spcPts val="1200"/>
              </a:spcAft>
              <a:buSzPts val="1018"/>
              <a:buNone/>
            </a:pPr>
            <a:r>
              <a:rPr lang="ja" sz="722"/>
              <a:t>モデルXによるクエリベースの要約の生成は困難であり、逆に要約からクエリベースの要約を生成することは比較的簡単で、</a:t>
            </a:r>
            <a:br>
              <a:rPr lang="ja" sz="722"/>
            </a:br>
            <a:r>
              <a:rPr lang="ja" sz="722"/>
              <a:t>より簡潔で構造化された情報源から情報を抽出することができるため、品質が保証されます </a:t>
            </a:r>
            <a:endParaRPr sz="722"/>
          </a:p>
        </p:txBody>
      </p:sp>
      <p:pic>
        <p:nvPicPr>
          <p:cNvPr id="400" name="Google Shape;400;p53"/>
          <p:cNvPicPr preferRelativeResize="0"/>
          <p:nvPr/>
        </p:nvPicPr>
        <p:blipFill>
          <a:blip r:embed="rId3">
            <a:alphaModFix/>
          </a:blip>
          <a:stretch>
            <a:fillRect/>
          </a:stretch>
        </p:blipFill>
        <p:spPr>
          <a:xfrm>
            <a:off x="5895825" y="1093500"/>
            <a:ext cx="3120750" cy="3524725"/>
          </a:xfrm>
          <a:prstGeom prst="rect">
            <a:avLst/>
          </a:prstGeom>
          <a:noFill/>
          <a:ln>
            <a:noFill/>
          </a:ln>
        </p:spPr>
      </p:pic>
      <p:pic>
        <p:nvPicPr>
          <p:cNvPr id="401" name="Google Shape;401;p53"/>
          <p:cNvPicPr preferRelativeResize="0"/>
          <p:nvPr/>
        </p:nvPicPr>
        <p:blipFill>
          <a:blip r:embed="rId4">
            <a:alphaModFix/>
          </a:blip>
          <a:stretch>
            <a:fillRect/>
          </a:stretch>
        </p:blipFill>
        <p:spPr>
          <a:xfrm>
            <a:off x="62375" y="2757200"/>
            <a:ext cx="5744276" cy="2132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Inferential Exclusion Prompting（IEP）というプロンプトを提案。CoTが行う線形的な生成ではなく非線形な回答を行うことで良い回答を生成、CoTと組み合わせることでさらに性能の良い回答を生成します</a:t>
            </a:r>
            <a:br>
              <a:rPr lang="ja" sz="722"/>
            </a:br>
            <a:r>
              <a:rPr lang="ja" sz="722"/>
              <a:t>また、MentalAbility Reasoning Benchmark（MARB）という人間の論理に固有の包括的な特徴を評価するための評価基準を導入してCoT都の生成差を確認しました。</a:t>
            </a:r>
            <a:br>
              <a:rPr lang="ja" sz="722"/>
            </a:br>
            <a:r>
              <a:rPr lang="ja" sz="722"/>
              <a:t>このベンチマークは、合計9,115の質問を含む6つの新しいサブタスクで構成しています</a:t>
            </a:r>
            <a:endParaRPr sz="722"/>
          </a:p>
          <a:p>
            <a:pPr indent="0" lvl="0" marL="0" rtl="0" algn="l">
              <a:spcBef>
                <a:spcPts val="1200"/>
              </a:spcBef>
              <a:spcAft>
                <a:spcPts val="1200"/>
              </a:spcAft>
              <a:buSzPts val="1018"/>
              <a:buNone/>
            </a:pPr>
            <a:r>
              <a:rPr lang="ja" sz="1100"/>
              <a:t>手法</a:t>
            </a:r>
            <a:br>
              <a:rPr lang="ja" sz="722"/>
            </a:br>
            <a:br>
              <a:rPr lang="ja" sz="722"/>
            </a:br>
            <a:br>
              <a:rPr lang="ja" sz="722"/>
            </a:br>
            <a:endParaRPr sz="722"/>
          </a:p>
        </p:txBody>
      </p:sp>
      <p:pic>
        <p:nvPicPr>
          <p:cNvPr id="407" name="Google Shape;407;p54"/>
          <p:cNvPicPr preferRelativeResize="0"/>
          <p:nvPr/>
        </p:nvPicPr>
        <p:blipFill>
          <a:blip r:embed="rId3">
            <a:alphaModFix/>
          </a:blip>
          <a:stretch>
            <a:fillRect/>
          </a:stretch>
        </p:blipFill>
        <p:spPr>
          <a:xfrm>
            <a:off x="120375" y="1411750"/>
            <a:ext cx="2641975" cy="3553325"/>
          </a:xfrm>
          <a:prstGeom prst="rect">
            <a:avLst/>
          </a:prstGeom>
          <a:noFill/>
          <a:ln>
            <a:noFill/>
          </a:ln>
        </p:spPr>
      </p:pic>
      <p:sp>
        <p:nvSpPr>
          <p:cNvPr id="408" name="Google Shape;408;p54"/>
          <p:cNvSpPr txBox="1"/>
          <p:nvPr/>
        </p:nvSpPr>
        <p:spPr>
          <a:xfrm>
            <a:off x="2825550" y="1411750"/>
            <a:ext cx="6234900" cy="32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Algorithm 1: IEP (Inferential Exclusion Prompting)</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初期化: candidate = {}: 候補解のセットを初期化。</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ステップ1: 計画: </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Understand the problem and propose k possible answers.: 問題を理解し、k個の可能な答えを生成</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candidate ← k possible answers: k個の提案された答えを候補解のセットに追加します。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ステップ2: 推論:</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for option in candidate do: 候補解のそれぞれに対して以下の処理を行います。</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What is the premise if it is true?: もしこのオプションが真であれば、前提は何か？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Optional Step: Self-ask or retrieve relevant information as the options’ premise.: 必要に応じて、関連する情報を自問自答するか、情報を取得してオプションの前提とする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Think the option as hypothesis. Whether it entails with those premises?: オプションを仮説として考え、それが前提と矛盾しないかどうかを評価します。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ステップ3: 排除: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if Entail then: もしオプションが前提と矛盾しない（Entail）なら、処理を続ける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else if Contradict then: しかし、もしオプションが前提と矛盾する（Contradict）なら、そのオプションを候補解のセットから削除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end for: すべての候補解に対して処理が終わったら、次のステップに進みます。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22">
                <a:solidFill>
                  <a:schemeClr val="accent3"/>
                </a:solidFill>
                <a:latin typeface="Proxima Nova"/>
                <a:ea typeface="Proxima Nova"/>
                <a:cs typeface="Proxima Nova"/>
                <a:sym typeface="Proxima Nova"/>
              </a:rPr>
              <a:t>ステップ4: 回答</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So the final answer is:: 最終的な答えを尋ねるプロンプトを出し、</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IEPプロセスを通じて絞り込まれた候補解から最終的な答えを導き出します。</a:t>
            </a:r>
            <a:endParaRPr sz="722">
              <a:solidFill>
                <a:schemeClr val="accent3"/>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 2023</a:t>
            </a:r>
            <a:r>
              <a:rPr lang="ja" sz="1269" u="sng"/>
              <a:t>  </a:t>
            </a:r>
            <a:endParaRPr sz="1269" u="sng"/>
          </a:p>
          <a:p>
            <a:pPr indent="0" lvl="0" marL="0" rtl="0" algn="l">
              <a:spcBef>
                <a:spcPts val="1200"/>
              </a:spcBef>
              <a:spcAft>
                <a:spcPts val="1200"/>
              </a:spcAft>
              <a:buSzPts val="1018"/>
              <a:buNone/>
            </a:pPr>
            <a:r>
              <a:rPr lang="ja" sz="1100"/>
              <a:t>手法</a:t>
            </a:r>
            <a:br>
              <a:rPr lang="ja" sz="722"/>
            </a:br>
            <a:br>
              <a:rPr lang="ja" sz="722"/>
            </a:br>
            <a:r>
              <a:rPr lang="ja" sz="722"/>
              <a:t>MentalAbility Reasoning Benchmark（MARB）という人間の論理に固有の包括的な特徴を評価するための評価基準で文の並び替え、謎解き、パズル、頭の体操、および批判的推論クエリなど、多様なゲームと課題から</a:t>
            </a:r>
            <a:r>
              <a:rPr lang="ja" sz="722"/>
              <a:t>生成されます。</a:t>
            </a:r>
            <a:br>
              <a:rPr lang="ja" sz="722"/>
            </a:br>
            <a:endParaRPr sz="722"/>
          </a:p>
        </p:txBody>
      </p:sp>
      <p:sp>
        <p:nvSpPr>
          <p:cNvPr id="414" name="Google Shape;414;p55"/>
          <p:cNvSpPr txBox="1"/>
          <p:nvPr/>
        </p:nvSpPr>
        <p:spPr>
          <a:xfrm>
            <a:off x="3223800" y="1246900"/>
            <a:ext cx="5836500" cy="3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ja" sz="700">
                <a:solidFill>
                  <a:srgbClr val="444654"/>
                </a:solidFill>
                <a:highlight>
                  <a:schemeClr val="lt1"/>
                </a:highlight>
                <a:latin typeface="Proxima Nova"/>
                <a:ea typeface="Proxima Nova"/>
                <a:cs typeface="Proxima Nova"/>
                <a:sym typeface="Proxima Nova"/>
              </a:rPr>
              <a:t>Parajumbles（文の並べ替え）</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Parajumblesは、文を並べ替えて論理的に整合性のある段落を形成するタスクであり、テキスト理解と人間の推論能力を評価する強力な手段となります。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このタスクは、大学入試や大学院入試、特に科学、工学、ビジネス専攻の学生向けに設計された試験からインスピレーションを得ています。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成功するには、文の因果関係、並行関係、構造的な関係、およびテキストに内在する暗黙の論理を深く理解する必要があります。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Puzzles &amp; Brain Teasers（パズルと頭の体操）</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パズルと頭の体操は、認知能力に挑戦し、学んだ知識と生まれ持った論理を活用することを強いるタスクです。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これらは、段階的な推論と構造化された問題の推論を必要とします。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Riddles（なぞなぞ）</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なぞなぞは、言葉の遊びや言葉の創造性に焦点を当て、人間の推論プロセスを複雑に反映します。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解決者は言葉の曖昧さや隠された意味を理解し、言葉やフレーズの異なる解釈の間で切り替える能力が求められます。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Critical Reasoning（批判的推論）</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批判的推論は、高度な人間の認知を評価するための重要なコンポーネントであり、パラドックス、仮定、結論に関する理解と推論能力を反映します。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MARBの問題形式はReClorと類似していますが、MARBには教育者によって提供された根拠参照が含まれており、それがReClorには存在しない点が大きな違いです。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6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総評</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15000"/>
              </a:lnSpc>
              <a:spcBef>
                <a:spcPts val="400"/>
              </a:spcBef>
              <a:spcAft>
                <a:spcPts val="0"/>
              </a:spcAft>
              <a:buNone/>
            </a:pPr>
            <a:r>
              <a:rPr lang="ja" sz="700">
                <a:solidFill>
                  <a:srgbClr val="444654"/>
                </a:solidFill>
                <a:highlight>
                  <a:schemeClr val="lt1"/>
                </a:highlight>
                <a:latin typeface="Proxima Nova"/>
                <a:ea typeface="Proxima Nova"/>
                <a:cs typeface="Proxima Nova"/>
                <a:sym typeface="Proxima Nova"/>
              </a:rPr>
              <a:t>MARBは、IEPの複雑な推論能力を活かし、人間の論理と言語理解を反映する多様で挑戦的なベンチマークとして設計されています。このベンチマークは、LLMsが人間のような推論能力を持つためにはどのような能力が必要かを理解し、それを評価するのに役立ちます。</a:t>
            </a:r>
            <a:endParaRPr sz="700">
              <a:solidFill>
                <a:srgbClr val="444654"/>
              </a:solidFill>
              <a:highlight>
                <a:schemeClr val="lt1"/>
              </a:highlight>
              <a:latin typeface="Proxima Nova"/>
              <a:ea typeface="Proxima Nova"/>
              <a:cs typeface="Proxima Nova"/>
              <a:sym typeface="Proxima Nova"/>
            </a:endParaRPr>
          </a:p>
        </p:txBody>
      </p:sp>
      <p:pic>
        <p:nvPicPr>
          <p:cNvPr id="415" name="Google Shape;415;p55"/>
          <p:cNvPicPr preferRelativeResize="0"/>
          <p:nvPr/>
        </p:nvPicPr>
        <p:blipFill>
          <a:blip r:embed="rId3">
            <a:alphaModFix/>
          </a:blip>
          <a:stretch>
            <a:fillRect/>
          </a:stretch>
        </p:blipFill>
        <p:spPr>
          <a:xfrm>
            <a:off x="67350" y="1101250"/>
            <a:ext cx="3156450" cy="3547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569" u="sng"/>
              <a:t>Teaching Large Language Models to Self-Debug</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コード生成タスクのためにSELF-DEBUGGING（自己デバッグ）フレームワークを提案。</a:t>
            </a:r>
            <a:br>
              <a:rPr lang="ja" sz="722"/>
            </a:br>
            <a:r>
              <a:rPr lang="ja" sz="722"/>
              <a:t>テキストからSQL生成、C++からPythonへの変換、テキストからPython生成など、</a:t>
            </a:r>
            <a:br>
              <a:rPr lang="ja" sz="722"/>
            </a:br>
            <a:r>
              <a:rPr lang="ja" sz="722"/>
              <a:t>複数のコード生成ベンチマークで最新のパフォーマンスを達成。</a:t>
            </a:r>
            <a:br>
              <a:rPr lang="ja" sz="722"/>
            </a:br>
            <a:r>
              <a:rPr lang="ja" sz="722"/>
              <a:t>自己デバッグは、予測されたプログラムをデバッグするために、</a:t>
            </a:r>
            <a:br>
              <a:rPr lang="ja" sz="722"/>
            </a:br>
            <a:r>
              <a:rPr lang="ja" sz="722"/>
              <a:t>大規模言語モデルにコードを一行一行説明するラバーダックデバッグを教える手法。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モデルが間違いを特定できる。予測されたプログラムをデバッグするために、</a:t>
            </a:r>
            <a:br>
              <a:rPr lang="ja" sz="722"/>
            </a:br>
            <a:r>
              <a:rPr lang="ja" sz="722"/>
              <a:t>大規模言語モデルにラバーダックデバッグを教える手法。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モデルが間違いを特定することができる。</a:t>
            </a:r>
            <a:br>
              <a:rPr lang="ja" sz="722"/>
            </a:br>
            <a:r>
              <a:rPr lang="ja" sz="722"/>
              <a:t>大規模言語モデル（LLMs）は、ソースコードの生成パフォーマンスを向上させるために、</a:t>
            </a:r>
            <a:br>
              <a:rPr lang="ja" sz="722"/>
            </a:br>
            <a:r>
              <a:rPr lang="ja" sz="722"/>
              <a:t>セルフデバッグというソースコード修正手法を提案しています。</a:t>
            </a:r>
            <a:endParaRPr sz="722"/>
          </a:p>
          <a:p>
            <a:pPr indent="0" lvl="0" marL="0" rtl="0" algn="l">
              <a:spcBef>
                <a:spcPts val="1200"/>
              </a:spcBef>
              <a:spcAft>
                <a:spcPts val="0"/>
              </a:spcAft>
              <a:buSzPts val="1018"/>
              <a:buNone/>
            </a:pPr>
            <a:r>
              <a:rPr lang="ja" sz="1100"/>
              <a:t>新規性・差分</a:t>
            </a:r>
            <a:br>
              <a:rPr lang="ja" sz="1100"/>
            </a:br>
            <a:r>
              <a:rPr lang="ja" sz="722"/>
              <a:t>SELF-DEBUGGINGという 生成（Generation）、説明（Explanation）、フィードバック（Feedback）</a:t>
            </a:r>
            <a:br>
              <a:rPr lang="ja" sz="722"/>
            </a:br>
            <a:r>
              <a:rPr lang="ja" sz="722"/>
              <a:t>の三ステップでコードを生成します</a:t>
            </a:r>
            <a:endParaRPr sz="722"/>
          </a:p>
          <a:p>
            <a:pPr indent="0" lvl="0" marL="0" rtl="0" algn="l">
              <a:spcBef>
                <a:spcPts val="1200"/>
              </a:spcBef>
              <a:spcAft>
                <a:spcPts val="0"/>
              </a:spcAft>
              <a:buSzPts val="1018"/>
              <a:buNone/>
            </a:pPr>
            <a:r>
              <a:rPr lang="ja" sz="1100"/>
              <a:t>手法</a:t>
            </a:r>
            <a:br>
              <a:rPr lang="ja" sz="722"/>
            </a:br>
            <a:r>
              <a:rPr lang="ja" sz="722"/>
              <a:t>1. 生成（Generation）</a:t>
            </a:r>
            <a:br>
              <a:rPr lang="ja" sz="722"/>
            </a:br>
            <a:r>
              <a:rPr lang="ja" sz="722"/>
              <a:t>最初のステップでは、問題の説明を受けて、モデルは候補となるプログラムを予測。</a:t>
            </a:r>
            <a:br>
              <a:rPr lang="ja" sz="722"/>
            </a:br>
            <a:r>
              <a:rPr lang="ja" sz="722"/>
              <a:t>ここでコード生成のじっし。</a:t>
            </a:r>
            <a:endParaRPr sz="722"/>
          </a:p>
          <a:p>
            <a:pPr indent="0" lvl="0" marL="0" rtl="0" algn="l">
              <a:spcBef>
                <a:spcPts val="1200"/>
              </a:spcBef>
              <a:spcAft>
                <a:spcPts val="0"/>
              </a:spcAft>
              <a:buNone/>
            </a:pPr>
            <a:r>
              <a:rPr lang="ja" sz="722"/>
              <a:t>2. 説明（Explanation）</a:t>
            </a:r>
            <a:br>
              <a:rPr lang="ja" sz="722"/>
            </a:br>
            <a:r>
              <a:rPr lang="ja" sz="722"/>
              <a:t>次に、モデルは生成したプログラムに対して説明を行います。</a:t>
            </a:r>
            <a:br>
              <a:rPr lang="ja" sz="722"/>
            </a:br>
            <a:r>
              <a:rPr lang="ja" sz="722"/>
              <a:t>生成されたプログラムが何をしているのか、</a:t>
            </a:r>
            <a:br>
              <a:rPr lang="ja" sz="722"/>
            </a:br>
            <a:r>
              <a:rPr lang="ja" sz="722"/>
              <a:t>どのようなロジックに基づいているのかを説明。</a:t>
            </a:r>
            <a:br>
              <a:rPr lang="ja" sz="722"/>
            </a:br>
            <a:r>
              <a:rPr lang="ja" sz="722"/>
              <a:t>自然言語で行われる場合もありますが、サンプル入力に対する実行トレースを生成する場合もあり。</a:t>
            </a:r>
            <a:endParaRPr sz="722"/>
          </a:p>
          <a:p>
            <a:pPr indent="0" lvl="0" marL="0" rtl="0" algn="l">
              <a:spcBef>
                <a:spcPts val="1200"/>
              </a:spcBef>
              <a:spcAft>
                <a:spcPts val="0"/>
              </a:spcAft>
              <a:buNone/>
            </a:pPr>
            <a:r>
              <a:rPr lang="ja" sz="722"/>
              <a:t>3. フィードバック（Feedback）</a:t>
            </a:r>
            <a:br>
              <a:rPr lang="ja" sz="722"/>
            </a:br>
            <a:r>
              <a:rPr lang="ja" sz="722"/>
              <a:t>生成されたコードの正確性に関するセルフフィードバックメッセージが生成。</a:t>
            </a:r>
            <a:br>
              <a:rPr lang="ja" sz="722"/>
            </a:br>
            <a:r>
              <a:rPr lang="ja" sz="722"/>
              <a:t>基本的にはモデル自体によって生成するが、外部のユニットテストと連携させた場合は、外部から生成される場合。</a:t>
            </a:r>
            <a:endParaRPr sz="722"/>
          </a:p>
          <a:p>
            <a:pPr indent="0" lvl="0" marL="0" rtl="0" algn="l">
              <a:spcBef>
                <a:spcPts val="1200"/>
              </a:spcBef>
              <a:spcAft>
                <a:spcPts val="1200"/>
              </a:spcAft>
              <a:buSzPts val="1018"/>
              <a:buNone/>
            </a:pPr>
            <a:r>
              <a:rPr lang="ja" sz="722"/>
              <a:t>ユーザー：〜〜〜が行いたいです。この問題に対する〜〜〜を生成してください。</a:t>
            </a:r>
            <a:br>
              <a:rPr lang="ja" sz="722"/>
            </a:br>
            <a:r>
              <a:rPr lang="ja" sz="722"/>
              <a:t>ユーザー：生成した〜〜〜が何をするのか説明してください。</a:t>
            </a:r>
            <a:br>
              <a:rPr lang="ja" sz="722"/>
            </a:br>
            <a:r>
              <a:rPr lang="ja" sz="722"/>
              <a:t>ユーザー：生成した〜〜〜は正確ですか？不正確であれば、何が問題か説明してください。</a:t>
            </a:r>
            <a:endParaRPr sz="722"/>
          </a:p>
        </p:txBody>
      </p:sp>
      <p:pic>
        <p:nvPicPr>
          <p:cNvPr id="421" name="Google Shape;421;p56"/>
          <p:cNvPicPr preferRelativeResize="0"/>
          <p:nvPr/>
        </p:nvPicPr>
        <p:blipFill>
          <a:blip r:embed="rId3">
            <a:alphaModFix/>
          </a:blip>
          <a:stretch>
            <a:fillRect/>
          </a:stretch>
        </p:blipFill>
        <p:spPr>
          <a:xfrm>
            <a:off x="4184800" y="400425"/>
            <a:ext cx="4959201" cy="1917800"/>
          </a:xfrm>
          <a:prstGeom prst="rect">
            <a:avLst/>
          </a:prstGeom>
          <a:noFill/>
          <a:ln>
            <a:noFill/>
          </a:ln>
        </p:spPr>
      </p:pic>
      <p:pic>
        <p:nvPicPr>
          <p:cNvPr id="422" name="Google Shape;422;p56"/>
          <p:cNvPicPr preferRelativeResize="0"/>
          <p:nvPr/>
        </p:nvPicPr>
        <p:blipFill>
          <a:blip r:embed="rId4">
            <a:alphaModFix/>
          </a:blip>
          <a:stretch>
            <a:fillRect/>
          </a:stretch>
        </p:blipFill>
        <p:spPr>
          <a:xfrm>
            <a:off x="4855475" y="2453000"/>
            <a:ext cx="4217700" cy="2561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Large Search Model: Redefining Search Stack in the Era of LLMs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LLMを</a:t>
            </a:r>
            <a:r>
              <a:rPr lang="ja" sz="722"/>
              <a:t>使用した検索を一つにまとめるLarge Search Model(LSM)フレームワークの概念を提案</a:t>
            </a:r>
            <a:br>
              <a:rPr lang="ja" sz="722"/>
            </a:br>
            <a:r>
              <a:rPr lang="ja" sz="722"/>
              <a:t>現在の検索は複数のコンポーネントで構築されていてクエリの理解、検索、マルチステージのランキング、質問への回答などが含まれています。</a:t>
            </a:r>
            <a:br>
              <a:rPr lang="ja" sz="722"/>
            </a:br>
            <a:r>
              <a:rPr lang="ja" sz="722"/>
              <a:t>提案されるフレームワークではすべてのタスクを自己回帰的なテキスト生成問題ととらえNLPとしてタスクをカスタイマイズすることで検索結果の向上を狙います。</a:t>
            </a:r>
            <a:endParaRPr sz="722"/>
          </a:p>
          <a:p>
            <a:pPr indent="0" lvl="0" marL="0" rtl="0" algn="l">
              <a:spcBef>
                <a:spcPts val="1200"/>
              </a:spcBef>
              <a:spcAft>
                <a:spcPts val="0"/>
              </a:spcAft>
              <a:buSzPts val="1018"/>
              <a:buNone/>
            </a:pPr>
            <a:r>
              <a:rPr lang="ja" sz="1100"/>
              <a:t>手法</a:t>
            </a:r>
            <a:br>
              <a:rPr lang="ja" sz="722"/>
            </a:br>
            <a:br>
              <a:rPr lang="ja" sz="722"/>
            </a:b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r>
              <a:rPr lang="ja" sz="722"/>
              <a:t>情報検索（IR）タスクは、大規模検索モデルを用いて自然言語プロンプトを通じて実行する。</a:t>
            </a:r>
            <a:br>
              <a:rPr lang="ja" sz="722"/>
            </a:br>
            <a:r>
              <a:rPr lang="ja" sz="722"/>
              <a:t>プロンプトの調整を通して様々なIRタスクをテキスト・ツー・テキスト生成問題として定式化し、自然言語プロンプトを用いてタスクを指定することで、異なるタスクを単一のモデルで実行するための柔軟性とゼロショット一般化が可能になる。</a:t>
            </a:r>
            <a:br>
              <a:rPr lang="ja" sz="722"/>
            </a:br>
            <a:r>
              <a:rPr lang="ja" sz="722"/>
              <a:t>が、LLMを実際の検索システムにデプロイすることは難しく、効率的な推論、ハルシネーションの軽減、モデルのアライメントなど、慎重な計画と最適化が必要</a:t>
            </a:r>
            <a:br>
              <a:rPr lang="ja" sz="722"/>
            </a:br>
            <a:r>
              <a:rPr lang="ja" sz="722"/>
              <a:t>LLMを実際の検索システムにデプロイすることは難しく、効率的な推論、ハルシネーションの軽減、モデルのアライメントなど、慎重な計画と最適化が必要</a:t>
            </a:r>
            <a:endParaRPr sz="722"/>
          </a:p>
        </p:txBody>
      </p:sp>
      <p:pic>
        <p:nvPicPr>
          <p:cNvPr id="428" name="Google Shape;428;p57"/>
          <p:cNvPicPr preferRelativeResize="0"/>
          <p:nvPr/>
        </p:nvPicPr>
        <p:blipFill>
          <a:blip r:embed="rId3">
            <a:alphaModFix/>
          </a:blip>
          <a:stretch>
            <a:fillRect/>
          </a:stretch>
        </p:blipFill>
        <p:spPr>
          <a:xfrm>
            <a:off x="1164725" y="1404175"/>
            <a:ext cx="6124375" cy="2142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87" name="Google Shape;87;p18"/>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88" name="Google Shape;88;p18"/>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89" name="Google Shape;89;p18"/>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90" name="Google Shape;90;p18"/>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91" name="Google Shape;91;p18"/>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97" name="Google Shape;97;p19"/>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98" name="Google Shape;98;p19"/>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99" name="Google Shape;99;p19"/>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05" name="Google Shape;105;p20"/>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06" name="Google Shape;106;p20"/>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07" name="Google Shape;107;p20"/>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08" name="Google Shape;108;p20"/>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14" name="Google Shape;114;p21"/>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